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7"/>
  </p:notesMasterIdLst>
  <p:sldIdLst>
    <p:sldId id="256" r:id="rId2"/>
    <p:sldId id="260" r:id="rId3"/>
    <p:sldId id="259" r:id="rId4"/>
    <p:sldId id="266" r:id="rId5"/>
    <p:sldId id="275" r:id="rId6"/>
  </p:sldIdLst>
  <p:sldSz cx="9144000" cy="5143500" type="screen16x9"/>
  <p:notesSz cx="6858000" cy="9144000"/>
  <p:embeddedFontLst>
    <p:embeddedFont>
      <p:font typeface="Azeret Mono" panose="020B0604020202020204" charset="0"/>
      <p:regular r:id="rId8"/>
      <p:bold r:id="rId9"/>
      <p:italic r:id="rId10"/>
      <p:boldItalic r:id="rId11"/>
    </p:embeddedFont>
    <p:embeddedFont>
      <p:font typeface="Bai Jamjuree" panose="020B0604020202020204" charset="-34"/>
      <p:regular r:id="rId12"/>
      <p:bold r:id="rId13"/>
      <p:italic r:id="rId14"/>
      <p:boldItalic r:id="rId15"/>
    </p:embeddedFont>
    <p:embeddedFont>
      <p:font typeface="Elephant" panose="02020904090505020303" pitchFamily="18" charset="0"/>
      <p:regular r:id="rId16"/>
      <p: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A23758-2DF2-4085-BD01-5868E22CEDB8}">
  <a:tblStyle styleId="{DDA23758-2DF2-4085-BD01-5868E22CED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B029B35-75FE-40C4-9868-2B66EFD0AC0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70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386219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0590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e85a7f378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e85a7f378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723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e85a7f378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e85a7f378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13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8a9292ba82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8a9292ba82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9732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8a9292ba82_1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8a9292ba82_1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37930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0" name="Google Shape;10;p2"/>
          <p:cNvSpPr txBox="1">
            <a:spLocks noGrp="1"/>
          </p:cNvSpPr>
          <p:nvPr>
            <p:ph type="ctrTitle"/>
          </p:nvPr>
        </p:nvSpPr>
        <p:spPr>
          <a:xfrm flipH="1">
            <a:off x="713225" y="1353950"/>
            <a:ext cx="3718500" cy="18915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3600">
                <a:latin typeface="Azeret Mono"/>
                <a:ea typeface="Azeret Mono"/>
                <a:cs typeface="Azeret Mono"/>
                <a:sym typeface="Azeret Mon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flipH="1">
            <a:off x="713000" y="3215375"/>
            <a:ext cx="2209500" cy="758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500">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29"/>
        <p:cNvGrpSpPr/>
        <p:nvPr/>
      </p:nvGrpSpPr>
      <p:grpSpPr>
        <a:xfrm>
          <a:off x="0" y="0"/>
          <a:ext cx="0" cy="0"/>
          <a:chOff x="0" y="0"/>
          <a:chExt cx="0" cy="0"/>
        </a:xfrm>
      </p:grpSpPr>
      <p:pic>
        <p:nvPicPr>
          <p:cNvPr id="130" name="Google Shape;130;p22"/>
          <p:cNvPicPr preferRelativeResize="0"/>
          <p:nvPr/>
        </p:nvPicPr>
        <p:blipFill rotWithShape="1">
          <a:blip r:embed="rId2">
            <a:alphaModFix/>
          </a:blip>
          <a:srcRect/>
          <a:stretch/>
        </p:blipFill>
        <p:spPr>
          <a:xfrm flipH="1">
            <a:off x="0" y="0"/>
            <a:ext cx="9144019"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31"/>
        <p:cNvGrpSpPr/>
        <p:nvPr/>
      </p:nvGrpSpPr>
      <p:grpSpPr>
        <a:xfrm>
          <a:off x="0" y="0"/>
          <a:ext cx="0" cy="0"/>
          <a:chOff x="0" y="0"/>
          <a:chExt cx="0" cy="0"/>
        </a:xfrm>
      </p:grpSpPr>
      <p:pic>
        <p:nvPicPr>
          <p:cNvPr id="132" name="Google Shape;132;p23"/>
          <p:cNvPicPr preferRelativeResize="0"/>
          <p:nvPr/>
        </p:nvPicPr>
        <p:blipFill rotWithShape="1">
          <a:blip r:embed="rId2">
            <a:alphaModFix/>
          </a:blip>
          <a:srcRect/>
          <a:stretch/>
        </p:blipFill>
        <p:spPr>
          <a:xfrm>
            <a:off x="0" y="0"/>
            <a:ext cx="9144019"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4" name="Google Shape;14;p3"/>
          <p:cNvSpPr txBox="1">
            <a:spLocks noGrp="1"/>
          </p:cNvSpPr>
          <p:nvPr>
            <p:ph type="title"/>
          </p:nvPr>
        </p:nvSpPr>
        <p:spPr>
          <a:xfrm>
            <a:off x="789425" y="3286375"/>
            <a:ext cx="4585500" cy="1317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006726" y="1934525"/>
            <a:ext cx="1085100" cy="936600"/>
          </a:xfrm>
          <a:prstGeom prst="rect">
            <a:avLst/>
          </a:prstGeom>
        </p:spPr>
        <p:txBody>
          <a:bodyPr spcFirstLastPara="1" wrap="square" lIns="91425" tIns="91425" rIns="91425" bIns="91425" anchor="b" anchorCtr="0">
            <a:noAutofit/>
          </a:bodyPr>
          <a:lstStyle>
            <a:lvl1pPr lvl="0" rtl="0">
              <a:spcBef>
                <a:spcPts val="0"/>
              </a:spcBef>
              <a:spcAft>
                <a:spcPts val="0"/>
              </a:spcAft>
              <a:buSzPts val="12000"/>
              <a:buNone/>
              <a:defRPr sz="49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32" name="Google Shape;32;p7"/>
          <p:cNvSpPr txBox="1">
            <a:spLocks noGrp="1"/>
          </p:cNvSpPr>
          <p:nvPr>
            <p:ph type="body" idx="1"/>
          </p:nvPr>
        </p:nvSpPr>
        <p:spPr>
          <a:xfrm>
            <a:off x="875875" y="2084700"/>
            <a:ext cx="4396500" cy="2264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Open Sans"/>
              <a:buAutoNum type="arabicPeriod"/>
              <a:defRPr sz="1200"/>
            </a:lvl1pPr>
            <a:lvl2pPr marL="914400" lvl="1" indent="-304800">
              <a:spcBef>
                <a:spcPts val="0"/>
              </a:spcBef>
              <a:spcAft>
                <a:spcPts val="0"/>
              </a:spcAft>
              <a:buClr>
                <a:srgbClr val="E76A28"/>
              </a:buClr>
              <a:buSzPts val="1200"/>
              <a:buFont typeface="Nunito Light"/>
              <a:buAutoNum type="alphaLcPeriod"/>
              <a:defRPr sz="1200"/>
            </a:lvl2pPr>
            <a:lvl3pPr marL="1371600" lvl="2" indent="-304800">
              <a:spcBef>
                <a:spcPts val="0"/>
              </a:spcBef>
              <a:spcAft>
                <a:spcPts val="0"/>
              </a:spcAft>
              <a:buClr>
                <a:srgbClr val="E76A28"/>
              </a:buClr>
              <a:buSzPts val="1200"/>
              <a:buFont typeface="Nunito Light"/>
              <a:buAutoNum type="romanLcPeriod"/>
              <a:defRPr sz="1200"/>
            </a:lvl3pPr>
            <a:lvl4pPr marL="1828800" lvl="3" indent="-304800">
              <a:spcBef>
                <a:spcPts val="0"/>
              </a:spcBef>
              <a:spcAft>
                <a:spcPts val="0"/>
              </a:spcAft>
              <a:buClr>
                <a:srgbClr val="E76A28"/>
              </a:buClr>
              <a:buSzPts val="1200"/>
              <a:buFont typeface="Nunito Light"/>
              <a:buAutoNum type="arabicPeriod"/>
              <a:defRPr sz="1200"/>
            </a:lvl4pPr>
            <a:lvl5pPr marL="2286000" lvl="4" indent="-304800">
              <a:spcBef>
                <a:spcPts val="0"/>
              </a:spcBef>
              <a:spcAft>
                <a:spcPts val="0"/>
              </a:spcAft>
              <a:buClr>
                <a:srgbClr val="E76A28"/>
              </a:buClr>
              <a:buSzPts val="1200"/>
              <a:buFont typeface="Nunito Light"/>
              <a:buAutoNum type="alphaLcPeriod"/>
              <a:defRPr sz="1200"/>
            </a:lvl5pPr>
            <a:lvl6pPr marL="2743200" lvl="5" indent="-304800">
              <a:spcBef>
                <a:spcPts val="0"/>
              </a:spcBef>
              <a:spcAft>
                <a:spcPts val="0"/>
              </a:spcAft>
              <a:buClr>
                <a:srgbClr val="999999"/>
              </a:buClr>
              <a:buSzPts val="1200"/>
              <a:buFont typeface="Nunito Light"/>
              <a:buAutoNum type="romanLcPeriod"/>
              <a:defRPr sz="1200"/>
            </a:lvl6pPr>
            <a:lvl7pPr marL="3200400" lvl="6" indent="-304800">
              <a:spcBef>
                <a:spcPts val="0"/>
              </a:spcBef>
              <a:spcAft>
                <a:spcPts val="0"/>
              </a:spcAft>
              <a:buClr>
                <a:srgbClr val="999999"/>
              </a:buClr>
              <a:buSzPts val="1200"/>
              <a:buFont typeface="Nunito Light"/>
              <a:buAutoNum type="arabicPeriod"/>
              <a:defRPr sz="1200"/>
            </a:lvl7pPr>
            <a:lvl8pPr marL="3657600" lvl="7" indent="-304800">
              <a:spcBef>
                <a:spcPts val="0"/>
              </a:spcBef>
              <a:spcAft>
                <a:spcPts val="0"/>
              </a:spcAft>
              <a:buClr>
                <a:srgbClr val="999999"/>
              </a:buClr>
              <a:buSzPts val="1200"/>
              <a:buFont typeface="Nunito Light"/>
              <a:buAutoNum type="alphaLcPeriod"/>
              <a:defRPr sz="1200"/>
            </a:lvl8pPr>
            <a:lvl9pPr marL="4114800" lvl="8" indent="-304800">
              <a:spcBef>
                <a:spcPts val="0"/>
              </a:spcBef>
              <a:spcAft>
                <a:spcPts val="0"/>
              </a:spcAft>
              <a:buClr>
                <a:srgbClr val="999999"/>
              </a:buClr>
              <a:buSzPts val="1200"/>
              <a:buFont typeface="Nunito Light"/>
              <a:buAutoNum type="romanLcPeriod"/>
              <a:defRPr sz="1200"/>
            </a:lvl9pPr>
          </a:lstStyle>
          <a:p>
            <a:endParaRPr/>
          </a:p>
        </p:txBody>
      </p:sp>
      <p:sp>
        <p:nvSpPr>
          <p:cNvPr id="33" name="Google Shape;33;p7"/>
          <p:cNvSpPr txBox="1">
            <a:spLocks noGrp="1"/>
          </p:cNvSpPr>
          <p:nvPr>
            <p:ph type="title"/>
          </p:nvPr>
        </p:nvSpPr>
        <p:spPr>
          <a:xfrm>
            <a:off x="875875" y="794400"/>
            <a:ext cx="4396500" cy="108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4" name="Google Shape;34;p7"/>
          <p:cNvSpPr>
            <a:spLocks noGrp="1"/>
          </p:cNvSpPr>
          <p:nvPr>
            <p:ph type="pic" idx="2"/>
          </p:nvPr>
        </p:nvSpPr>
        <p:spPr>
          <a:xfrm>
            <a:off x="5540730" y="817949"/>
            <a:ext cx="2568600" cy="3507600"/>
          </a:xfrm>
          <a:prstGeom prst="rect">
            <a:avLst/>
          </a:prstGeom>
          <a:noFill/>
          <a:ln w="9525" cap="flat" cmpd="sng">
            <a:solidFill>
              <a:schemeClr val="accent2"/>
            </a:solidFill>
            <a:prstDash val="solid"/>
            <a:round/>
            <a:headEnd type="none" w="sm" len="sm"/>
            <a:tailEnd type="none" w="sm" len="sm"/>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40" name="Google Shape;40;p9"/>
          <p:cNvSpPr txBox="1">
            <a:spLocks noGrp="1"/>
          </p:cNvSpPr>
          <p:nvPr>
            <p:ph type="title"/>
          </p:nvPr>
        </p:nvSpPr>
        <p:spPr>
          <a:xfrm>
            <a:off x="25494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25494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rot="10800000" flipH="1">
            <a:off x="-36150" y="-34400"/>
            <a:ext cx="9216300" cy="5229900"/>
          </a:xfrm>
          <a:prstGeom prst="rect">
            <a:avLst/>
          </a:prstGeom>
          <a:noFill/>
          <a:ln>
            <a:noFill/>
          </a:ln>
        </p:spPr>
      </p:sp>
      <p:sp>
        <p:nvSpPr>
          <p:cNvPr id="44" name="Google Shape;44;p10"/>
          <p:cNvSpPr txBox="1">
            <a:spLocks noGrp="1"/>
          </p:cNvSpPr>
          <p:nvPr>
            <p:ph type="title"/>
          </p:nvPr>
        </p:nvSpPr>
        <p:spPr>
          <a:xfrm>
            <a:off x="713225" y="445025"/>
            <a:ext cx="7717500" cy="11094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pic>
        <p:nvPicPr>
          <p:cNvPr id="46" name="Google Shape;46;p11"/>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47" name="Google Shape;47;p11"/>
          <p:cNvSpPr txBox="1">
            <a:spLocks noGrp="1"/>
          </p:cNvSpPr>
          <p:nvPr>
            <p:ph type="title" hasCustomPrompt="1"/>
          </p:nvPr>
        </p:nvSpPr>
        <p:spPr>
          <a:xfrm>
            <a:off x="713225" y="2931225"/>
            <a:ext cx="3676500" cy="9531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4500" b="1"/>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subTitle" idx="1"/>
          </p:nvPr>
        </p:nvSpPr>
        <p:spPr>
          <a:xfrm>
            <a:off x="713225" y="3845050"/>
            <a:ext cx="3676500" cy="4398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5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124"/>
        <p:cNvGrpSpPr/>
        <p:nvPr/>
      </p:nvGrpSpPr>
      <p:grpSpPr>
        <a:xfrm>
          <a:off x="0" y="0"/>
          <a:ext cx="0" cy="0"/>
          <a:chOff x="0" y="0"/>
          <a:chExt cx="0" cy="0"/>
        </a:xfrm>
      </p:grpSpPr>
      <p:pic>
        <p:nvPicPr>
          <p:cNvPr id="125" name="Google Shape;125;p21"/>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26" name="Google Shape;126;p21"/>
          <p:cNvSpPr txBox="1">
            <a:spLocks noGrp="1"/>
          </p:cNvSpPr>
          <p:nvPr>
            <p:ph type="title"/>
          </p:nvPr>
        </p:nvSpPr>
        <p:spPr>
          <a:xfrm>
            <a:off x="5240800" y="622367"/>
            <a:ext cx="2900400" cy="96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sz="53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27" name="Google Shape;127;p21"/>
          <p:cNvSpPr txBox="1">
            <a:spLocks noGrp="1"/>
          </p:cNvSpPr>
          <p:nvPr>
            <p:ph type="subTitle" idx="1"/>
          </p:nvPr>
        </p:nvSpPr>
        <p:spPr>
          <a:xfrm>
            <a:off x="5240800" y="1551188"/>
            <a:ext cx="2900400" cy="1053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128" name="Google Shape;128;p21"/>
          <p:cNvSpPr txBox="1"/>
          <p:nvPr/>
        </p:nvSpPr>
        <p:spPr>
          <a:xfrm>
            <a:off x="5240800" y="3547417"/>
            <a:ext cx="2900400" cy="615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300"/>
              </a:spcBef>
              <a:spcAft>
                <a:spcPts val="0"/>
              </a:spcAft>
              <a:buNone/>
            </a:pPr>
            <a:r>
              <a:rPr lang="en" sz="900" b="1">
                <a:solidFill>
                  <a:schemeClr val="lt1"/>
                </a:solidFill>
                <a:latin typeface="Bai Jamjuree"/>
                <a:ea typeface="Bai Jamjuree"/>
                <a:cs typeface="Bai Jamjuree"/>
                <a:sym typeface="Bai Jamjuree"/>
              </a:rPr>
              <a:t>CREDITS: </a:t>
            </a:r>
            <a:r>
              <a:rPr lang="en" sz="900">
                <a:solidFill>
                  <a:schemeClr val="lt1"/>
                </a:solidFill>
                <a:latin typeface="Bai Jamjuree"/>
                <a:ea typeface="Bai Jamjuree"/>
                <a:cs typeface="Bai Jamjuree"/>
                <a:sym typeface="Bai Jamjuree"/>
              </a:rPr>
              <a:t>This presentation template was created by </a:t>
            </a:r>
            <a:r>
              <a:rPr lang="en" sz="900" b="1" u="sng">
                <a:solidFill>
                  <a:schemeClr val="lt1"/>
                </a:solidFill>
                <a:latin typeface="Bai Jamjuree"/>
                <a:ea typeface="Bai Jamjuree"/>
                <a:cs typeface="Bai Jamjuree"/>
                <a:sym typeface="Bai Jamjuree"/>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900">
                <a:solidFill>
                  <a:schemeClr val="lt1"/>
                </a:solidFill>
                <a:latin typeface="Bai Jamjuree"/>
                <a:ea typeface="Bai Jamjuree"/>
                <a:cs typeface="Bai Jamjuree"/>
                <a:sym typeface="Bai Jamjuree"/>
              </a:rPr>
              <a:t>, and includes icons by </a:t>
            </a:r>
            <a:r>
              <a:rPr lang="en" sz="900" b="1" u="sng">
                <a:solidFill>
                  <a:schemeClr val="lt1"/>
                </a:solidFill>
                <a:latin typeface="Bai Jamjuree"/>
                <a:ea typeface="Bai Jamjuree"/>
                <a:cs typeface="Bai Jamjuree"/>
                <a:sym typeface="Bai Jamjuree"/>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900">
                <a:solidFill>
                  <a:schemeClr val="lt1"/>
                </a:solidFill>
                <a:latin typeface="Bai Jamjuree"/>
                <a:ea typeface="Bai Jamjuree"/>
                <a:cs typeface="Bai Jamjuree"/>
                <a:sym typeface="Bai Jamjuree"/>
              </a:rPr>
              <a:t> and infographics &amp; images by </a:t>
            </a:r>
            <a:r>
              <a:rPr lang="en" sz="900" b="1" u="sng">
                <a:solidFill>
                  <a:schemeClr val="lt1"/>
                </a:solidFill>
                <a:latin typeface="Bai Jamjuree"/>
                <a:ea typeface="Bai Jamjuree"/>
                <a:cs typeface="Bai Jamjuree"/>
                <a:sym typeface="Bai Jamjuree"/>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900" b="1" u="sng">
              <a:solidFill>
                <a:schemeClr val="lt1"/>
              </a:solidFill>
              <a:latin typeface="Bai Jamjuree"/>
              <a:ea typeface="Bai Jamjuree"/>
              <a:cs typeface="Bai Jamjuree"/>
              <a:sym typeface="Bai Jamjure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7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1pPr>
            <a:lvl2pPr lvl="1">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2pPr>
            <a:lvl3pPr lvl="2">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3pPr>
            <a:lvl4pPr lvl="3">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4pPr>
            <a:lvl5pPr lvl="4">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5pPr>
            <a:lvl6pPr lvl="5">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6pPr>
            <a:lvl7pPr lvl="6">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7pPr>
            <a:lvl8pPr lvl="7">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8pPr>
            <a:lvl9pPr lvl="8">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9pPr>
          </a:lstStyle>
          <a:p>
            <a:endParaRPr/>
          </a:p>
        </p:txBody>
      </p:sp>
      <p:sp>
        <p:nvSpPr>
          <p:cNvPr id="7" name="Google Shape;7;p1"/>
          <p:cNvSpPr txBox="1">
            <a:spLocks noGrp="1"/>
          </p:cNvSpPr>
          <p:nvPr>
            <p:ph type="body" idx="1"/>
          </p:nvPr>
        </p:nvSpPr>
        <p:spPr>
          <a:xfrm>
            <a:off x="713225" y="1158501"/>
            <a:ext cx="7717500" cy="34455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1pPr>
            <a:lvl2pPr marL="914400" lvl="1"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2pPr>
            <a:lvl3pPr marL="1371600" lvl="2"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3pPr>
            <a:lvl4pPr marL="1828800" lvl="3"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4pPr>
            <a:lvl5pPr marL="2286000" lvl="4"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5pPr>
            <a:lvl6pPr marL="2743200" lvl="5"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6pPr>
            <a:lvl7pPr marL="3200400" lvl="6"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7pPr>
            <a:lvl8pPr marL="3657600" lvl="7"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8pPr>
            <a:lvl9pPr marL="4114800" lvl="8"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6" r:id="rId6"/>
    <p:sldLayoutId id="2147483657" r:id="rId7"/>
    <p:sldLayoutId id="2147483658"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ctrTitle"/>
          </p:nvPr>
        </p:nvSpPr>
        <p:spPr>
          <a:xfrm flipH="1">
            <a:off x="176330" y="1646843"/>
            <a:ext cx="4541855" cy="23913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b="1" dirty="0" smtClean="0">
                <a:solidFill>
                  <a:schemeClr val="tx2">
                    <a:lumMod val="40000"/>
                    <a:lumOff val="60000"/>
                  </a:schemeClr>
                </a:solidFill>
                <a:latin typeface="Elephant" panose="02020904090505020303" pitchFamily="18" charset="0"/>
              </a:rPr>
              <a:t>Quantum+AI Climate Project</a:t>
            </a:r>
            <a:br>
              <a:rPr lang="en-US" sz="4000" b="1" dirty="0" smtClean="0">
                <a:solidFill>
                  <a:schemeClr val="tx2">
                    <a:lumMod val="40000"/>
                    <a:lumOff val="60000"/>
                  </a:schemeClr>
                </a:solidFill>
                <a:latin typeface="Elephant" panose="02020904090505020303" pitchFamily="18" charset="0"/>
              </a:rPr>
            </a:br>
            <a:r>
              <a:rPr lang="en-US" sz="4000" b="1" dirty="0" smtClean="0">
                <a:solidFill>
                  <a:schemeClr val="tx2">
                    <a:lumMod val="40000"/>
                    <a:lumOff val="60000"/>
                  </a:schemeClr>
                </a:solidFill>
                <a:latin typeface="Elephant" panose="02020904090505020303" pitchFamily="18" charset="0"/>
              </a:rPr>
              <a:t>         </a:t>
            </a:r>
            <a:r>
              <a:rPr lang="en-US" sz="4000" b="1" dirty="0" smtClean="0">
                <a:solidFill>
                  <a:schemeClr val="tx2">
                    <a:lumMod val="40000"/>
                    <a:lumOff val="60000"/>
                  </a:schemeClr>
                </a:solidFill>
                <a:latin typeface="Elephant" panose="02020904090505020303" pitchFamily="18" charset="0"/>
              </a:rPr>
              <a:t>2024</a:t>
            </a:r>
            <a:endParaRPr sz="4000" b="1" dirty="0">
              <a:solidFill>
                <a:schemeClr val="tx2">
                  <a:lumMod val="40000"/>
                  <a:lumOff val="60000"/>
                </a:schemeClr>
              </a:solidFill>
              <a:latin typeface="Elephant" panose="02020904090505020303" pitchFamily="18" charset="0"/>
            </a:endParaRPr>
          </a:p>
        </p:txBody>
      </p:sp>
      <p:sp>
        <p:nvSpPr>
          <p:cNvPr id="144" name="Google Shape;144;p27"/>
          <p:cNvSpPr txBox="1">
            <a:spLocks noGrp="1"/>
          </p:cNvSpPr>
          <p:nvPr>
            <p:ph type="subTitle" idx="1"/>
          </p:nvPr>
        </p:nvSpPr>
        <p:spPr>
          <a:xfrm flipH="1">
            <a:off x="176330" y="3926045"/>
            <a:ext cx="2359792" cy="75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b="1" dirty="0" smtClean="0">
                <a:solidFill>
                  <a:schemeClr val="tx2">
                    <a:lumMod val="60000"/>
                    <a:lumOff val="40000"/>
                  </a:schemeClr>
                </a:solidFill>
              </a:rPr>
              <a:t>By: </a:t>
            </a:r>
          </a:p>
          <a:p>
            <a:pPr marL="0" lvl="0" indent="0" algn="l" rtl="0">
              <a:spcBef>
                <a:spcPts val="0"/>
              </a:spcBef>
              <a:spcAft>
                <a:spcPts val="0"/>
              </a:spcAft>
              <a:buClr>
                <a:schemeClr val="dk1"/>
              </a:buClr>
              <a:buSzPts val="1100"/>
              <a:buFont typeface="Arial"/>
              <a:buNone/>
            </a:pPr>
            <a:r>
              <a:rPr lang="en" sz="1600" b="1" dirty="0" smtClean="0">
                <a:solidFill>
                  <a:schemeClr val="tx2">
                    <a:lumMod val="60000"/>
                    <a:lumOff val="40000"/>
                  </a:schemeClr>
                </a:solidFill>
              </a:rPr>
              <a:t>Dounia Boutaguia</a:t>
            </a:r>
            <a:endParaRPr sz="1600" b="1" dirty="0">
              <a:solidFill>
                <a:schemeClr val="tx2">
                  <a:lumMod val="60000"/>
                  <a:lumOff val="40000"/>
                </a:schemeClr>
              </a:solidFill>
            </a:endParaRPr>
          </a:p>
        </p:txBody>
      </p:sp>
      <p:pic>
        <p:nvPicPr>
          <p:cNvPr id="145" name="Google Shape;145;p27"/>
          <p:cNvPicPr preferRelativeResize="0"/>
          <p:nvPr/>
        </p:nvPicPr>
        <p:blipFill rotWithShape="1">
          <a:blip r:embed="rId3">
            <a:alphaModFix/>
          </a:blip>
          <a:srcRect t="7142" b="1282"/>
          <a:stretch/>
        </p:blipFill>
        <p:spPr>
          <a:xfrm flipH="1">
            <a:off x="4411225" y="170082"/>
            <a:ext cx="4973935" cy="4584402"/>
          </a:xfrm>
          <a:prstGeom prst="rect">
            <a:avLst/>
          </a:prstGeom>
          <a:noFill/>
          <a:ln>
            <a:noFill/>
          </a:ln>
        </p:spPr>
      </p:pic>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7234" y="4684145"/>
            <a:ext cx="3603422" cy="300263"/>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90" name="Google Shape;190;p31"/>
          <p:cNvSpPr txBox="1">
            <a:spLocks noGrp="1"/>
          </p:cNvSpPr>
          <p:nvPr>
            <p:ph type="title"/>
          </p:nvPr>
        </p:nvSpPr>
        <p:spPr>
          <a:xfrm>
            <a:off x="474484" y="455392"/>
            <a:ext cx="4895401" cy="5922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800" b="1" dirty="0" smtClean="0">
                <a:solidFill>
                  <a:schemeClr val="tx1">
                    <a:lumMod val="25000"/>
                    <a:lumOff val="75000"/>
                  </a:schemeClr>
                </a:solidFill>
              </a:rPr>
              <a:t>Problem Statement</a:t>
            </a:r>
            <a:endParaRPr sz="2800" b="1" dirty="0">
              <a:solidFill>
                <a:schemeClr val="tx1">
                  <a:lumMod val="25000"/>
                  <a:lumOff val="75000"/>
                </a:schemeClr>
              </a:solidFill>
            </a:endParaRPr>
          </a:p>
        </p:txBody>
      </p:sp>
      <p:pic>
        <p:nvPicPr>
          <p:cNvPr id="192" name="Google Shape;192;p31"/>
          <p:cNvPicPr preferRelativeResize="0"/>
          <p:nvPr/>
        </p:nvPicPr>
        <p:blipFill rotWithShape="1">
          <a:blip r:embed="rId3">
            <a:alphaModFix/>
          </a:blip>
          <a:srcRect l="1057" r="1057"/>
          <a:stretch/>
        </p:blipFill>
        <p:spPr>
          <a:xfrm flipH="1">
            <a:off x="4568945" y="633171"/>
            <a:ext cx="4545675" cy="3872925"/>
          </a:xfrm>
          <a:prstGeom prst="rect">
            <a:avLst/>
          </a:prstGeom>
          <a:noFill/>
          <a:ln>
            <a:noFill/>
          </a:ln>
        </p:spPr>
      </p:pic>
      <p:sp>
        <p:nvSpPr>
          <p:cNvPr id="8" name="Google Shape;183;p30"/>
          <p:cNvSpPr txBox="1">
            <a:spLocks/>
          </p:cNvSpPr>
          <p:nvPr/>
        </p:nvSpPr>
        <p:spPr>
          <a:xfrm>
            <a:off x="474484" y="1151241"/>
            <a:ext cx="4396500" cy="320974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191919"/>
              </a:buClr>
              <a:buSzPts val="1100"/>
            </a:pPr>
            <a:endParaRPr lang="en-US" dirty="0"/>
          </a:p>
        </p:txBody>
      </p:sp>
      <p:sp>
        <p:nvSpPr>
          <p:cNvPr id="9" name="Google Shape;183;p30"/>
          <p:cNvSpPr txBox="1">
            <a:spLocks/>
          </p:cNvSpPr>
          <p:nvPr/>
        </p:nvSpPr>
        <p:spPr>
          <a:xfrm>
            <a:off x="533067" y="1340230"/>
            <a:ext cx="4396500" cy="31658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191919"/>
              </a:buClr>
              <a:buSzPts val="1100"/>
            </a:pPr>
            <a:r>
              <a:rPr lang="en-US" dirty="0" smtClean="0">
                <a:solidFill>
                  <a:schemeClr val="accent2">
                    <a:lumMod val="20000"/>
                    <a:lumOff val="80000"/>
                  </a:schemeClr>
                </a:solidFill>
              </a:rPr>
              <a:t>We’ll suggest a quantum-based method to increase the accuracy of weather forecasting, temperature prediction specifically.</a:t>
            </a:r>
          </a:p>
          <a:p>
            <a:pPr>
              <a:buClr>
                <a:srgbClr val="191919"/>
              </a:buClr>
              <a:buSzPts val="1100"/>
            </a:pPr>
            <a:endParaRPr lang="en-US" dirty="0" smtClean="0">
              <a:solidFill>
                <a:schemeClr val="accent2">
                  <a:lumMod val="20000"/>
                  <a:lumOff val="80000"/>
                </a:schemeClr>
              </a:solidFill>
            </a:endParaRPr>
          </a:p>
          <a:p>
            <a:pPr>
              <a:buClr>
                <a:srgbClr val="191919"/>
              </a:buClr>
              <a:buSzPts val="1100"/>
            </a:pPr>
            <a:r>
              <a:rPr lang="en-US" dirty="0" smtClean="0">
                <a:solidFill>
                  <a:schemeClr val="accent2">
                    <a:lumMod val="20000"/>
                    <a:lumOff val="80000"/>
                  </a:schemeClr>
                </a:solidFill>
              </a:rPr>
              <a:t>The choice of topic was due to:</a:t>
            </a:r>
          </a:p>
          <a:p>
            <a:pPr>
              <a:buClr>
                <a:srgbClr val="191919"/>
              </a:buClr>
              <a:buSzPts val="1100"/>
            </a:pPr>
            <a:endParaRPr lang="en-US" dirty="0">
              <a:solidFill>
                <a:schemeClr val="accent2">
                  <a:lumMod val="20000"/>
                  <a:lumOff val="80000"/>
                </a:schemeClr>
              </a:solidFill>
            </a:endParaRPr>
          </a:p>
          <a:p>
            <a:pPr>
              <a:buClr>
                <a:srgbClr val="191919"/>
              </a:buClr>
              <a:buSzPts val="1100"/>
            </a:pPr>
            <a:r>
              <a:rPr lang="en-US" dirty="0" smtClean="0">
                <a:solidFill>
                  <a:schemeClr val="accent2">
                    <a:lumMod val="20000"/>
                    <a:lumOff val="80000"/>
                  </a:schemeClr>
                </a:solidFill>
              </a:rPr>
              <a:t>     .the serious consequences witnessed and     expected because of the continuous rise of the global average temperature.</a:t>
            </a:r>
          </a:p>
          <a:p>
            <a:pPr>
              <a:buClr>
                <a:srgbClr val="191919"/>
              </a:buClr>
              <a:buSzPts val="1100"/>
            </a:pPr>
            <a:r>
              <a:rPr lang="en-US" dirty="0" smtClean="0">
                <a:solidFill>
                  <a:schemeClr val="accent2">
                    <a:lumMod val="20000"/>
                    <a:lumOff val="80000"/>
                  </a:schemeClr>
                </a:solidFill>
              </a:rPr>
              <a:t> </a:t>
            </a:r>
          </a:p>
          <a:p>
            <a:pPr>
              <a:buClr>
                <a:srgbClr val="191919"/>
              </a:buClr>
              <a:buSzPts val="1100"/>
            </a:pPr>
            <a:r>
              <a:rPr lang="en-US" dirty="0">
                <a:solidFill>
                  <a:schemeClr val="accent2">
                    <a:lumMod val="20000"/>
                    <a:lumOff val="80000"/>
                  </a:schemeClr>
                </a:solidFill>
              </a:rPr>
              <a:t> </a:t>
            </a:r>
            <a:r>
              <a:rPr lang="en-US" dirty="0" smtClean="0">
                <a:solidFill>
                  <a:schemeClr val="accent2">
                    <a:lumMod val="20000"/>
                    <a:lumOff val="80000"/>
                  </a:schemeClr>
                </a:solidFill>
              </a:rPr>
              <a:t>    .the strong belief that the smallest idea could make a leap in addressing such an urgent problem.</a:t>
            </a:r>
            <a:endParaRPr lang="en-US" dirty="0">
              <a:solidFill>
                <a:schemeClr val="accent2">
                  <a:lumMod val="20000"/>
                  <a:lumOff val="80000"/>
                </a:schemeClr>
              </a:solidFill>
            </a:endParaRPr>
          </a:p>
          <a:p>
            <a:pPr>
              <a:buClr>
                <a:srgbClr val="191919"/>
              </a:buClr>
              <a:buSzPts val="1100"/>
            </a:pPr>
            <a:endParaRPr lang="en-US" dirty="0"/>
          </a:p>
        </p:txBody>
      </p:sp>
      <p:sp>
        <p:nvSpPr>
          <p:cNvPr id="10" name="Google Shape;150;p28"/>
          <p:cNvSpPr txBox="1">
            <a:spLocks noGrp="1"/>
          </p:cNvSpPr>
          <p:nvPr>
            <p:ph type="title"/>
          </p:nvPr>
        </p:nvSpPr>
        <p:spPr>
          <a:xfrm>
            <a:off x="2431595" y="4713216"/>
            <a:ext cx="4019446" cy="334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b="1" dirty="0" smtClean="0">
                <a:solidFill>
                  <a:schemeClr val="accent2">
                    <a:lumMod val="60000"/>
                    <a:lumOff val="40000"/>
                  </a:schemeClr>
                </a:solidFill>
              </a:rPr>
              <a:t>Womanium Quantum+AI Project 2024</a:t>
            </a:r>
            <a:endParaRPr sz="1400" b="1" dirty="0">
              <a:solidFill>
                <a:schemeClr val="accent2">
                  <a:lumMod val="60000"/>
                  <a:lumOff val="40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4528804" y="232330"/>
            <a:ext cx="4396500" cy="64057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400" b="1" dirty="0" smtClean="0">
                <a:solidFill>
                  <a:schemeClr val="tx1">
                    <a:lumMod val="25000"/>
                    <a:lumOff val="75000"/>
                  </a:schemeClr>
                </a:solidFill>
              </a:rPr>
              <a:t>Suggested Solution</a:t>
            </a:r>
            <a:endParaRPr sz="2400" b="1" dirty="0">
              <a:solidFill>
                <a:schemeClr val="tx1">
                  <a:lumMod val="25000"/>
                  <a:lumOff val="75000"/>
                </a:schemeClr>
              </a:solidFill>
            </a:endParaRPr>
          </a:p>
        </p:txBody>
      </p:sp>
      <p:sp>
        <p:nvSpPr>
          <p:cNvPr id="183" name="Google Shape;183;p30"/>
          <p:cNvSpPr txBox="1">
            <a:spLocks noGrp="1"/>
          </p:cNvSpPr>
          <p:nvPr>
            <p:ph type="body" idx="1"/>
          </p:nvPr>
        </p:nvSpPr>
        <p:spPr>
          <a:xfrm>
            <a:off x="4528804" y="835432"/>
            <a:ext cx="4396500" cy="16378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100"/>
              <a:buFont typeface="Arial"/>
              <a:buNone/>
            </a:pPr>
            <a:r>
              <a:rPr lang="en-US" dirty="0" smtClean="0">
                <a:solidFill>
                  <a:schemeClr val="accent2">
                    <a:lumMod val="20000"/>
                    <a:lumOff val="80000"/>
                  </a:schemeClr>
                </a:solidFill>
                <a:latin typeface="+mj-lt"/>
              </a:rPr>
              <a:t>.Enc</a:t>
            </a:r>
            <a:r>
              <a:rPr lang="en-US" dirty="0" smtClean="0">
                <a:solidFill>
                  <a:schemeClr val="accent2">
                    <a:lumMod val="20000"/>
                    <a:lumOff val="80000"/>
                  </a:schemeClr>
                </a:solidFill>
                <a:latin typeface="+mj-lt"/>
              </a:rPr>
              <a:t>ode temperature data as energy levels, </a:t>
            </a:r>
            <a:r>
              <a:rPr lang="en-US" dirty="0" err="1" smtClean="0">
                <a:solidFill>
                  <a:schemeClr val="accent2">
                    <a:lumMod val="20000"/>
                    <a:lumOff val="80000"/>
                  </a:schemeClr>
                </a:solidFill>
                <a:latin typeface="+mj-lt"/>
              </a:rPr>
              <a:t>ie</a:t>
            </a:r>
            <a:r>
              <a:rPr lang="en-US" dirty="0" smtClean="0">
                <a:solidFill>
                  <a:schemeClr val="accent2">
                    <a:lumMod val="20000"/>
                    <a:lumOff val="80000"/>
                  </a:schemeClr>
                </a:solidFill>
                <a:latin typeface="+mj-lt"/>
              </a:rPr>
              <a:t>: represent the temperature data as qudits.</a:t>
            </a:r>
          </a:p>
          <a:p>
            <a:pPr marL="0" lvl="0" indent="0" algn="l" rtl="0">
              <a:spcBef>
                <a:spcPts val="0"/>
              </a:spcBef>
              <a:spcAft>
                <a:spcPts val="0"/>
              </a:spcAft>
              <a:buClr>
                <a:srgbClr val="191919"/>
              </a:buClr>
              <a:buSzPts val="1100"/>
              <a:buFont typeface="Arial"/>
              <a:buNone/>
            </a:pPr>
            <a:endParaRPr lang="en-US" dirty="0">
              <a:solidFill>
                <a:schemeClr val="accent2">
                  <a:lumMod val="20000"/>
                  <a:lumOff val="80000"/>
                </a:schemeClr>
              </a:solidFill>
              <a:latin typeface="+mj-lt"/>
            </a:endParaRPr>
          </a:p>
          <a:p>
            <a:pPr marL="0" lvl="0" indent="0" algn="l" rtl="0">
              <a:spcBef>
                <a:spcPts val="0"/>
              </a:spcBef>
              <a:spcAft>
                <a:spcPts val="0"/>
              </a:spcAft>
              <a:buClr>
                <a:srgbClr val="191919"/>
              </a:buClr>
              <a:buSzPts val="1100"/>
              <a:buFont typeface="Arial"/>
              <a:buNone/>
            </a:pPr>
            <a:r>
              <a:rPr lang="en-US" dirty="0" smtClean="0">
                <a:solidFill>
                  <a:schemeClr val="accent2">
                    <a:lumMod val="20000"/>
                    <a:lumOff val="80000"/>
                  </a:schemeClr>
                </a:solidFill>
                <a:latin typeface="+mj-lt"/>
              </a:rPr>
              <a:t>.Formulate a fitting time-dependent trial wave function.</a:t>
            </a:r>
          </a:p>
          <a:p>
            <a:pPr marL="0" lvl="0" indent="0" algn="l" rtl="0">
              <a:spcBef>
                <a:spcPts val="0"/>
              </a:spcBef>
              <a:spcAft>
                <a:spcPts val="0"/>
              </a:spcAft>
              <a:buClr>
                <a:srgbClr val="191919"/>
              </a:buClr>
              <a:buSzPts val="1100"/>
              <a:buFont typeface="Arial"/>
              <a:buNone/>
            </a:pPr>
            <a:endParaRPr lang="en-US" dirty="0">
              <a:solidFill>
                <a:schemeClr val="accent2">
                  <a:lumMod val="20000"/>
                  <a:lumOff val="80000"/>
                </a:schemeClr>
              </a:solidFill>
              <a:latin typeface="+mj-lt"/>
            </a:endParaRPr>
          </a:p>
          <a:p>
            <a:pPr marL="0" lvl="0" indent="0" algn="l" rtl="0">
              <a:spcBef>
                <a:spcPts val="0"/>
              </a:spcBef>
              <a:spcAft>
                <a:spcPts val="0"/>
              </a:spcAft>
              <a:buClr>
                <a:srgbClr val="191919"/>
              </a:buClr>
              <a:buSzPts val="1100"/>
              <a:buFont typeface="Arial"/>
              <a:buNone/>
            </a:pPr>
            <a:r>
              <a:rPr lang="en-US" smtClean="0">
                <a:solidFill>
                  <a:schemeClr val="accent2">
                    <a:lumMod val="20000"/>
                    <a:lumOff val="80000"/>
                  </a:schemeClr>
                </a:solidFill>
                <a:latin typeface="+mj-lt"/>
              </a:rPr>
              <a:t>.Apply </a:t>
            </a:r>
            <a:r>
              <a:rPr lang="en-US" dirty="0" smtClean="0">
                <a:solidFill>
                  <a:schemeClr val="accent2">
                    <a:lumMod val="20000"/>
                    <a:lumOff val="80000"/>
                  </a:schemeClr>
                </a:solidFill>
                <a:latin typeface="+mj-lt"/>
              </a:rPr>
              <a:t>the Time-Dependent Variational Monte Carlo method on the quantum system in hand</a:t>
            </a:r>
            <a:r>
              <a:rPr lang="en-US" sz="1400" dirty="0" smtClean="0">
                <a:solidFill>
                  <a:schemeClr val="accent1">
                    <a:lumMod val="20000"/>
                    <a:lumOff val="80000"/>
                  </a:schemeClr>
                </a:solidFill>
              </a:rPr>
              <a:t>.</a:t>
            </a:r>
            <a:endParaRPr sz="1400" dirty="0">
              <a:solidFill>
                <a:schemeClr val="accent1">
                  <a:lumMod val="20000"/>
                  <a:lumOff val="80000"/>
                </a:schemeClr>
              </a:solidFill>
            </a:endParaRPr>
          </a:p>
        </p:txBody>
      </p:sp>
      <p:pic>
        <p:nvPicPr>
          <p:cNvPr id="5" name="Google Shape;1118;p48"/>
          <p:cNvPicPr preferRelativeResize="0"/>
          <p:nvPr/>
        </p:nvPicPr>
        <p:blipFill rotWithShape="1">
          <a:blip r:embed="rId3">
            <a:alphaModFix/>
          </a:blip>
          <a:srcRect/>
          <a:stretch/>
        </p:blipFill>
        <p:spPr>
          <a:xfrm>
            <a:off x="444462" y="85773"/>
            <a:ext cx="3072460" cy="2228354"/>
          </a:xfrm>
          <a:prstGeom prst="rect">
            <a:avLst/>
          </a:prstGeom>
          <a:noFill/>
          <a:ln>
            <a:noFill/>
          </a:ln>
        </p:spPr>
      </p:pic>
      <p:sp>
        <p:nvSpPr>
          <p:cNvPr id="8" name="Google Shape;150;p28"/>
          <p:cNvSpPr txBox="1">
            <a:spLocks/>
          </p:cNvSpPr>
          <p:nvPr/>
        </p:nvSpPr>
        <p:spPr>
          <a:xfrm>
            <a:off x="2431595" y="4713216"/>
            <a:ext cx="4019446" cy="3341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1pPr>
            <a:lvl2pPr marR="0" lvl="1"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2pPr>
            <a:lvl3pPr marR="0" lvl="2"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3pPr>
            <a:lvl4pPr marR="0" lvl="3"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4pPr>
            <a:lvl5pPr marR="0" lvl="4"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5pPr>
            <a:lvl6pPr marR="0" lvl="5"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6pPr>
            <a:lvl7pPr marR="0" lvl="6"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7pPr>
            <a:lvl8pPr marR="0" lvl="7"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8pPr>
            <a:lvl9pPr marR="0" lvl="8"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9pPr>
          </a:lstStyle>
          <a:p>
            <a:pPr>
              <a:buClr>
                <a:schemeClr val="dk1"/>
              </a:buClr>
              <a:buSzPts val="1100"/>
              <a:buFont typeface="Arial"/>
              <a:buNone/>
            </a:pPr>
            <a:r>
              <a:rPr lang="en-US" sz="1400" b="1" dirty="0" smtClean="0">
                <a:solidFill>
                  <a:schemeClr val="accent2">
                    <a:lumMod val="60000"/>
                    <a:lumOff val="40000"/>
                  </a:schemeClr>
                </a:solidFill>
              </a:rPr>
              <a:t>Womanium Quantum+AI Project 2024</a:t>
            </a:r>
            <a:endParaRPr lang="en-US" sz="1400" b="1" dirty="0">
              <a:solidFill>
                <a:schemeClr val="accent2">
                  <a:lumMod val="60000"/>
                  <a:lumOff val="40000"/>
                </a:schemeClr>
              </a:solidFill>
            </a:endParaRPr>
          </a:p>
        </p:txBody>
      </p:sp>
      <p:pic>
        <p:nvPicPr>
          <p:cNvPr id="10" name="Google Shape;1117;p48"/>
          <p:cNvPicPr preferRelativeResize="0"/>
          <p:nvPr/>
        </p:nvPicPr>
        <p:blipFill rotWithShape="1">
          <a:blip r:embed="rId4">
            <a:alphaModFix/>
          </a:blip>
          <a:srcRect t="9156"/>
          <a:stretch/>
        </p:blipFill>
        <p:spPr>
          <a:xfrm>
            <a:off x="5540686" y="2314127"/>
            <a:ext cx="2143329" cy="2399089"/>
          </a:xfrm>
          <a:prstGeom prst="rect">
            <a:avLst/>
          </a:prstGeom>
          <a:noFill/>
          <a:ln>
            <a:noFill/>
          </a:ln>
        </p:spPr>
      </p:pic>
      <p:sp>
        <p:nvSpPr>
          <p:cNvPr id="11" name="Google Shape;182;p30"/>
          <p:cNvSpPr txBox="1">
            <a:spLocks/>
          </p:cNvSpPr>
          <p:nvPr/>
        </p:nvSpPr>
        <p:spPr>
          <a:xfrm>
            <a:off x="132304" y="2263942"/>
            <a:ext cx="4168391" cy="6405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1pPr>
            <a:lvl2pPr marR="0" lvl="1"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2pPr>
            <a:lvl3pPr marR="0" lvl="2"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3pPr>
            <a:lvl4pPr marR="0" lvl="3"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4pPr>
            <a:lvl5pPr marR="0" lvl="4"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5pPr>
            <a:lvl6pPr marR="0" lvl="5"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6pPr>
            <a:lvl7pPr marR="0" lvl="6"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7pPr>
            <a:lvl8pPr marR="0" lvl="7"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8pPr>
            <a:lvl9pPr marR="0" lvl="8"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9pPr>
          </a:lstStyle>
          <a:p>
            <a:pPr>
              <a:buClr>
                <a:schemeClr val="dk1"/>
              </a:buClr>
              <a:buSzPts val="1100"/>
              <a:buFont typeface="Arial"/>
              <a:buNone/>
            </a:pPr>
            <a:r>
              <a:rPr lang="en-US" sz="2000" b="1" dirty="0" smtClean="0">
                <a:solidFill>
                  <a:schemeClr val="tx1">
                    <a:lumMod val="25000"/>
                    <a:lumOff val="75000"/>
                  </a:schemeClr>
                </a:solidFill>
              </a:rPr>
              <a:t>Objectives and how to  achieve them</a:t>
            </a:r>
            <a:endParaRPr lang="en-US" sz="2000" b="1" dirty="0">
              <a:solidFill>
                <a:schemeClr val="tx1">
                  <a:lumMod val="25000"/>
                  <a:lumOff val="75000"/>
                </a:schemeClr>
              </a:solidFill>
            </a:endParaRPr>
          </a:p>
        </p:txBody>
      </p:sp>
      <p:sp>
        <p:nvSpPr>
          <p:cNvPr id="12" name="Google Shape;183;p30"/>
          <p:cNvSpPr txBox="1">
            <a:spLocks/>
          </p:cNvSpPr>
          <p:nvPr/>
        </p:nvSpPr>
        <p:spPr>
          <a:xfrm>
            <a:off x="132304" y="3007526"/>
            <a:ext cx="4540180" cy="16155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Open Sans"/>
              <a:buAutoNum type="arabicPeriod"/>
              <a:defRPr sz="1200" b="0" i="0" u="none" strike="noStrike" cap="none">
                <a:solidFill>
                  <a:schemeClr val="lt1"/>
                </a:solidFill>
                <a:latin typeface="Bai Jamjuree"/>
                <a:ea typeface="Bai Jamjuree"/>
                <a:cs typeface="Bai Jamjuree"/>
                <a:sym typeface="Bai Jamjuree"/>
              </a:defRPr>
            </a:lvl1pPr>
            <a:lvl2pPr marL="914400" marR="0" lvl="1" indent="-304800" algn="l" rtl="0">
              <a:lnSpc>
                <a:spcPct val="100000"/>
              </a:lnSpc>
              <a:spcBef>
                <a:spcPts val="0"/>
              </a:spcBef>
              <a:spcAft>
                <a:spcPts val="0"/>
              </a:spcAft>
              <a:buClr>
                <a:srgbClr val="E76A28"/>
              </a:buClr>
              <a:buSzPts val="1200"/>
              <a:buFont typeface="Nunito Light"/>
              <a:buAutoNum type="alphaLcPeriod"/>
              <a:defRPr sz="1200" b="0" i="0" u="none" strike="noStrike" cap="none">
                <a:solidFill>
                  <a:schemeClr val="lt1"/>
                </a:solidFill>
                <a:latin typeface="Bai Jamjuree"/>
                <a:ea typeface="Bai Jamjuree"/>
                <a:cs typeface="Bai Jamjuree"/>
                <a:sym typeface="Bai Jamjuree"/>
              </a:defRPr>
            </a:lvl2pPr>
            <a:lvl3pPr marL="1371600" marR="0" lvl="2" indent="-304800" algn="l" rtl="0">
              <a:lnSpc>
                <a:spcPct val="100000"/>
              </a:lnSpc>
              <a:spcBef>
                <a:spcPts val="0"/>
              </a:spcBef>
              <a:spcAft>
                <a:spcPts val="0"/>
              </a:spcAft>
              <a:buClr>
                <a:srgbClr val="E76A28"/>
              </a:buClr>
              <a:buSzPts val="1200"/>
              <a:buFont typeface="Nunito Light"/>
              <a:buAutoNum type="romanLcPeriod"/>
              <a:defRPr sz="1200" b="0" i="0" u="none" strike="noStrike" cap="none">
                <a:solidFill>
                  <a:schemeClr val="lt1"/>
                </a:solidFill>
                <a:latin typeface="Bai Jamjuree"/>
                <a:ea typeface="Bai Jamjuree"/>
                <a:cs typeface="Bai Jamjuree"/>
                <a:sym typeface="Bai Jamjuree"/>
              </a:defRPr>
            </a:lvl3pPr>
            <a:lvl4pPr marL="1828800" marR="0" lvl="3" indent="-304800" algn="l" rtl="0">
              <a:lnSpc>
                <a:spcPct val="100000"/>
              </a:lnSpc>
              <a:spcBef>
                <a:spcPts val="0"/>
              </a:spcBef>
              <a:spcAft>
                <a:spcPts val="0"/>
              </a:spcAft>
              <a:buClr>
                <a:srgbClr val="E76A28"/>
              </a:buClr>
              <a:buSzPts val="1200"/>
              <a:buFont typeface="Nunito Light"/>
              <a:buAutoNum type="arabicPeriod"/>
              <a:defRPr sz="1200" b="0" i="0" u="none" strike="noStrike" cap="none">
                <a:solidFill>
                  <a:schemeClr val="lt1"/>
                </a:solidFill>
                <a:latin typeface="Bai Jamjuree"/>
                <a:ea typeface="Bai Jamjuree"/>
                <a:cs typeface="Bai Jamjuree"/>
                <a:sym typeface="Bai Jamjuree"/>
              </a:defRPr>
            </a:lvl4pPr>
            <a:lvl5pPr marL="2286000" marR="0" lvl="4" indent="-304800" algn="l" rtl="0">
              <a:lnSpc>
                <a:spcPct val="100000"/>
              </a:lnSpc>
              <a:spcBef>
                <a:spcPts val="0"/>
              </a:spcBef>
              <a:spcAft>
                <a:spcPts val="0"/>
              </a:spcAft>
              <a:buClr>
                <a:srgbClr val="E76A28"/>
              </a:buClr>
              <a:buSzPts val="1200"/>
              <a:buFont typeface="Nunito Light"/>
              <a:buAutoNum type="alphaLcPeriod"/>
              <a:defRPr sz="1200" b="0" i="0" u="none" strike="noStrike" cap="none">
                <a:solidFill>
                  <a:schemeClr val="lt1"/>
                </a:solidFill>
                <a:latin typeface="Bai Jamjuree"/>
                <a:ea typeface="Bai Jamjuree"/>
                <a:cs typeface="Bai Jamjuree"/>
                <a:sym typeface="Bai Jamjuree"/>
              </a:defRPr>
            </a:lvl5pPr>
            <a:lvl6pPr marL="2743200" marR="0" lvl="5" indent="-304800" algn="l" rtl="0">
              <a:lnSpc>
                <a:spcPct val="100000"/>
              </a:lnSpc>
              <a:spcBef>
                <a:spcPts val="0"/>
              </a:spcBef>
              <a:spcAft>
                <a:spcPts val="0"/>
              </a:spcAft>
              <a:buClr>
                <a:srgbClr val="999999"/>
              </a:buClr>
              <a:buSzPts val="1200"/>
              <a:buFont typeface="Nunito Light"/>
              <a:buAutoNum type="romanLcPeriod"/>
              <a:defRPr sz="1200" b="0" i="0" u="none" strike="noStrike" cap="none">
                <a:solidFill>
                  <a:schemeClr val="lt1"/>
                </a:solidFill>
                <a:latin typeface="Bai Jamjuree"/>
                <a:ea typeface="Bai Jamjuree"/>
                <a:cs typeface="Bai Jamjuree"/>
                <a:sym typeface="Bai Jamjuree"/>
              </a:defRPr>
            </a:lvl6pPr>
            <a:lvl7pPr marL="3200400" marR="0" lvl="6" indent="-304800" algn="l" rtl="0">
              <a:lnSpc>
                <a:spcPct val="100000"/>
              </a:lnSpc>
              <a:spcBef>
                <a:spcPts val="0"/>
              </a:spcBef>
              <a:spcAft>
                <a:spcPts val="0"/>
              </a:spcAft>
              <a:buClr>
                <a:srgbClr val="999999"/>
              </a:buClr>
              <a:buSzPts val="1200"/>
              <a:buFont typeface="Nunito Light"/>
              <a:buAutoNum type="arabicPeriod"/>
              <a:defRPr sz="1200" b="0" i="0" u="none" strike="noStrike" cap="none">
                <a:solidFill>
                  <a:schemeClr val="lt1"/>
                </a:solidFill>
                <a:latin typeface="Bai Jamjuree"/>
                <a:ea typeface="Bai Jamjuree"/>
                <a:cs typeface="Bai Jamjuree"/>
                <a:sym typeface="Bai Jamjuree"/>
              </a:defRPr>
            </a:lvl7pPr>
            <a:lvl8pPr marL="3657600" marR="0" lvl="7" indent="-304800" algn="l" rtl="0">
              <a:lnSpc>
                <a:spcPct val="100000"/>
              </a:lnSpc>
              <a:spcBef>
                <a:spcPts val="0"/>
              </a:spcBef>
              <a:spcAft>
                <a:spcPts val="0"/>
              </a:spcAft>
              <a:buClr>
                <a:srgbClr val="999999"/>
              </a:buClr>
              <a:buSzPts val="1200"/>
              <a:buFont typeface="Nunito Light"/>
              <a:buAutoNum type="alphaLcPeriod"/>
              <a:defRPr sz="1200" b="0" i="0" u="none" strike="noStrike" cap="none">
                <a:solidFill>
                  <a:schemeClr val="lt1"/>
                </a:solidFill>
                <a:latin typeface="Bai Jamjuree"/>
                <a:ea typeface="Bai Jamjuree"/>
                <a:cs typeface="Bai Jamjuree"/>
                <a:sym typeface="Bai Jamjuree"/>
              </a:defRPr>
            </a:lvl8pPr>
            <a:lvl9pPr marL="4114800" marR="0" lvl="8" indent="-304800" algn="l" rtl="0">
              <a:lnSpc>
                <a:spcPct val="100000"/>
              </a:lnSpc>
              <a:spcBef>
                <a:spcPts val="0"/>
              </a:spcBef>
              <a:spcAft>
                <a:spcPts val="0"/>
              </a:spcAft>
              <a:buClr>
                <a:srgbClr val="999999"/>
              </a:buClr>
              <a:buSzPts val="1200"/>
              <a:buFont typeface="Nunito Light"/>
              <a:buAutoNum type="romanLcPeriod"/>
              <a:defRPr sz="1200" b="0" i="0" u="none" strike="noStrike" cap="none">
                <a:solidFill>
                  <a:schemeClr val="lt1"/>
                </a:solidFill>
                <a:latin typeface="Bai Jamjuree"/>
                <a:ea typeface="Bai Jamjuree"/>
                <a:cs typeface="Bai Jamjuree"/>
                <a:sym typeface="Bai Jamjuree"/>
              </a:defRPr>
            </a:lvl9pPr>
          </a:lstStyle>
          <a:p>
            <a:pPr marL="0" indent="0">
              <a:buClr>
                <a:srgbClr val="191919"/>
              </a:buClr>
              <a:buSzPts val="1100"/>
              <a:buFont typeface="Arial"/>
              <a:buNone/>
            </a:pPr>
            <a:r>
              <a:rPr lang="en-US" dirty="0" smtClean="0">
                <a:solidFill>
                  <a:schemeClr val="accent2">
                    <a:lumMod val="20000"/>
                    <a:lumOff val="80000"/>
                  </a:schemeClr>
                </a:solidFill>
                <a:latin typeface="Arial" panose="020B0604020202020204" pitchFamily="34" charset="0"/>
                <a:cs typeface="Arial" panose="020B0604020202020204" pitchFamily="34" charset="0"/>
              </a:rPr>
              <a:t>The main goal is to improve the accuracy of temperature forecasting and the TDVMC is indeed know to be highly accurate in predicting the evolution of energy levels of complex systems within the time-dependent constraints that the wave function represents.</a:t>
            </a:r>
          </a:p>
          <a:p>
            <a:pPr marL="0" indent="0">
              <a:buClr>
                <a:srgbClr val="191919"/>
              </a:buClr>
              <a:buSzPts val="1100"/>
              <a:buFont typeface="Arial"/>
              <a:buNone/>
            </a:pPr>
            <a:endParaRPr lang="en-US" dirty="0" smtClean="0">
              <a:solidFill>
                <a:schemeClr val="accent2">
                  <a:lumMod val="20000"/>
                  <a:lumOff val="80000"/>
                </a:schemeClr>
              </a:solidFill>
              <a:latin typeface="Arial" panose="020B0604020202020204" pitchFamily="34" charset="0"/>
              <a:cs typeface="Arial" panose="020B0604020202020204" pitchFamily="34" charset="0"/>
            </a:endParaRPr>
          </a:p>
          <a:p>
            <a:pPr marL="0" indent="0">
              <a:buClr>
                <a:srgbClr val="191919"/>
              </a:buClr>
              <a:buSzPts val="1100"/>
              <a:buFont typeface="Arial"/>
              <a:buNone/>
            </a:pPr>
            <a:r>
              <a:rPr lang="en-US" dirty="0" smtClean="0">
                <a:solidFill>
                  <a:schemeClr val="accent2">
                    <a:lumMod val="20000"/>
                    <a:lumOff val="80000"/>
                  </a:schemeClr>
                </a:solidFill>
                <a:latin typeface="Arial" panose="020B0604020202020204" pitchFamily="34" charset="0"/>
                <a:cs typeface="Arial" panose="020B0604020202020204" pitchFamily="34" charset="0"/>
              </a:rPr>
              <a:t>The accuracy of results is proportionally related to the precision of choice of the wave function which is manageable</a:t>
            </a:r>
            <a:r>
              <a:rPr lang="en-US" dirty="0" smtClean="0"/>
              <a:t>.</a:t>
            </a:r>
            <a:endParaRPr lang="en-US" dirty="0"/>
          </a:p>
          <a:p>
            <a:pPr marL="0" indent="0">
              <a:buClr>
                <a:srgbClr val="191919"/>
              </a:buClr>
              <a:buSzPts val="1100"/>
              <a:buFont typeface="Arial"/>
              <a:buNone/>
            </a:pP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7"/>
          <p:cNvSpPr txBox="1">
            <a:spLocks noGrp="1"/>
          </p:cNvSpPr>
          <p:nvPr>
            <p:ph type="title"/>
          </p:nvPr>
        </p:nvSpPr>
        <p:spPr>
          <a:xfrm>
            <a:off x="311287" y="159718"/>
            <a:ext cx="4240616" cy="10249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800" dirty="0" smtClean="0">
                <a:solidFill>
                  <a:schemeClr val="tx1">
                    <a:lumMod val="25000"/>
                    <a:lumOff val="75000"/>
                  </a:schemeClr>
                </a:solidFill>
              </a:rPr>
              <a:t>Future Scope and additional notes </a:t>
            </a:r>
            <a:endParaRPr sz="2800" dirty="0">
              <a:solidFill>
                <a:schemeClr val="tx1">
                  <a:lumMod val="25000"/>
                  <a:lumOff val="75000"/>
                </a:schemeClr>
              </a:solidFill>
            </a:endParaRPr>
          </a:p>
        </p:txBody>
      </p:sp>
      <p:sp>
        <p:nvSpPr>
          <p:cNvPr id="333" name="Google Shape;333;p37"/>
          <p:cNvSpPr txBox="1">
            <a:spLocks noGrp="1"/>
          </p:cNvSpPr>
          <p:nvPr>
            <p:ph type="subTitle" idx="1"/>
          </p:nvPr>
        </p:nvSpPr>
        <p:spPr>
          <a:xfrm>
            <a:off x="311287" y="1157344"/>
            <a:ext cx="3718102" cy="34739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smtClean="0">
                <a:solidFill>
                  <a:schemeClr val="accent2">
                    <a:lumMod val="20000"/>
                    <a:lumOff val="80000"/>
                  </a:schemeClr>
                </a:solidFill>
                <a:latin typeface="Arial" panose="020B0604020202020204" pitchFamily="34" charset="0"/>
                <a:cs typeface="Arial" panose="020B0604020202020204" pitchFamily="34" charset="0"/>
              </a:rPr>
              <a:t>Judging from the results of TDVMC on similar problems in complexity, </a:t>
            </a:r>
            <a:r>
              <a:rPr lang="en-US" sz="1400" dirty="0">
                <a:solidFill>
                  <a:schemeClr val="accent2">
                    <a:lumMod val="20000"/>
                    <a:lumOff val="80000"/>
                  </a:schemeClr>
                </a:solidFill>
                <a:latin typeface="Arial" panose="020B0604020202020204" pitchFamily="34" charset="0"/>
                <a:cs typeface="Arial" panose="020B0604020202020204" pitchFamily="34" charset="0"/>
              </a:rPr>
              <a:t>t</a:t>
            </a:r>
            <a:r>
              <a:rPr lang="en-US" sz="1400" dirty="0" smtClean="0">
                <a:solidFill>
                  <a:schemeClr val="accent2">
                    <a:lumMod val="20000"/>
                    <a:lumOff val="80000"/>
                  </a:schemeClr>
                </a:solidFill>
                <a:latin typeface="Arial" panose="020B0604020202020204" pitchFamily="34" charset="0"/>
                <a:cs typeface="Arial" panose="020B0604020202020204" pitchFamily="34" charset="0"/>
              </a:rPr>
              <a:t>he method is expected to:</a:t>
            </a:r>
          </a:p>
          <a:p>
            <a:pPr marL="0" lvl="0" indent="0" algn="l" rtl="0">
              <a:spcBef>
                <a:spcPts val="0"/>
              </a:spcBef>
              <a:spcAft>
                <a:spcPts val="0"/>
              </a:spcAft>
              <a:buNone/>
            </a:pPr>
            <a:endParaRPr lang="en-US" sz="1400" dirty="0">
              <a:solidFill>
                <a:schemeClr val="accent2">
                  <a:lumMod val="20000"/>
                  <a:lumOff val="8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smtClean="0">
                <a:solidFill>
                  <a:schemeClr val="accent2">
                    <a:lumMod val="20000"/>
                    <a:lumOff val="80000"/>
                  </a:schemeClr>
                </a:solidFill>
                <a:latin typeface="Arial" panose="020B0604020202020204" pitchFamily="34" charset="0"/>
                <a:cs typeface="Arial" panose="020B0604020202020204" pitchFamily="34" charset="0"/>
              </a:rPr>
              <a:t>  .W</a:t>
            </a:r>
            <a:r>
              <a:rPr lang="en-US" sz="1400" dirty="0" smtClean="0">
                <a:solidFill>
                  <a:schemeClr val="accent2">
                    <a:lumMod val="20000"/>
                    <a:lumOff val="80000"/>
                  </a:schemeClr>
                </a:solidFill>
                <a:latin typeface="Arial" panose="020B0604020202020204" pitchFamily="34" charset="0"/>
                <a:cs typeface="Arial" panose="020B0604020202020204" pitchFamily="34" charset="0"/>
              </a:rPr>
              <a:t>ork with precipitation data as well due to the similarities in nature.</a:t>
            </a:r>
          </a:p>
          <a:p>
            <a:pPr marL="0" lvl="0" indent="0" algn="l" rtl="0">
              <a:spcBef>
                <a:spcPts val="0"/>
              </a:spcBef>
              <a:spcAft>
                <a:spcPts val="0"/>
              </a:spcAft>
              <a:buNone/>
            </a:pPr>
            <a:endParaRPr lang="en-US" sz="1400" dirty="0">
              <a:solidFill>
                <a:schemeClr val="accent2">
                  <a:lumMod val="20000"/>
                  <a:lumOff val="8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smtClean="0">
                <a:solidFill>
                  <a:schemeClr val="accent2">
                    <a:lumMod val="20000"/>
                    <a:lumOff val="80000"/>
                  </a:schemeClr>
                </a:solidFill>
                <a:latin typeface="Arial" panose="020B0604020202020204" pitchFamily="34" charset="0"/>
                <a:cs typeface="Arial" panose="020B0604020202020204" pitchFamily="34" charset="0"/>
              </a:rPr>
              <a:t>  .B</a:t>
            </a:r>
            <a:r>
              <a:rPr lang="en-US" sz="1400" dirty="0" smtClean="0">
                <a:solidFill>
                  <a:schemeClr val="accent2">
                    <a:lumMod val="20000"/>
                    <a:lumOff val="80000"/>
                  </a:schemeClr>
                </a:solidFill>
                <a:latin typeface="Arial" panose="020B0604020202020204" pitchFamily="34" charset="0"/>
                <a:cs typeface="Arial" panose="020B0604020202020204" pitchFamily="34" charset="0"/>
              </a:rPr>
              <a:t>e able to study the relationship between the temperature/precipitation system and drough</a:t>
            </a:r>
            <a:r>
              <a:rPr lang="en-US" sz="1400" dirty="0" smtClean="0">
                <a:solidFill>
                  <a:schemeClr val="accent2">
                    <a:lumMod val="20000"/>
                    <a:lumOff val="80000"/>
                  </a:schemeClr>
                </a:solidFill>
                <a:latin typeface="Arial" panose="020B0604020202020204" pitchFamily="34" charset="0"/>
                <a:cs typeface="Arial" panose="020B0604020202020204" pitchFamily="34" charset="0"/>
              </a:rPr>
              <a:t>t system (e.g.) and make predictions.</a:t>
            </a:r>
          </a:p>
          <a:p>
            <a:pPr marL="0" lvl="0" indent="0" algn="l" rtl="0">
              <a:spcBef>
                <a:spcPts val="0"/>
              </a:spcBef>
              <a:spcAft>
                <a:spcPts val="0"/>
              </a:spcAft>
              <a:buNone/>
            </a:pPr>
            <a:endParaRPr lang="en-US" sz="1400" dirty="0">
              <a:solidFill>
                <a:schemeClr val="accent2">
                  <a:lumMod val="20000"/>
                  <a:lumOff val="8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smtClean="0">
                <a:solidFill>
                  <a:schemeClr val="accent2">
                    <a:lumMod val="20000"/>
                    <a:lumOff val="80000"/>
                  </a:schemeClr>
                </a:solidFill>
                <a:latin typeface="Arial" panose="020B0604020202020204" pitchFamily="34" charset="0"/>
                <a:cs typeface="Arial" panose="020B0604020202020204" pitchFamily="34" charset="0"/>
              </a:rPr>
              <a:t>  .Study the interactions of multiple quantum  systems representing weather variables.</a:t>
            </a:r>
          </a:p>
          <a:p>
            <a:pPr marL="0" lvl="0" indent="0" algn="l" rtl="0">
              <a:spcBef>
                <a:spcPts val="0"/>
              </a:spcBef>
              <a:spcAft>
                <a:spcPts val="0"/>
              </a:spcAft>
              <a:buNone/>
            </a:pPr>
            <a:endParaRPr lang="en-US" sz="1400" dirty="0" smtClean="0">
              <a:solidFill>
                <a:schemeClr val="accent2">
                  <a:lumMod val="20000"/>
                  <a:lumOff val="8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smtClean="0">
                <a:solidFill>
                  <a:schemeClr val="accent2">
                    <a:lumMod val="20000"/>
                    <a:lumOff val="80000"/>
                  </a:schemeClr>
                </a:solidFill>
                <a:latin typeface="Arial" panose="020B0604020202020204" pitchFamily="34" charset="0"/>
                <a:cs typeface="Arial" panose="020B0604020202020204" pitchFamily="34" charset="0"/>
              </a:rPr>
              <a:t>Using stronger error correction schemes will guarantee even more accurate predictions.</a:t>
            </a:r>
            <a:endParaRPr lang="en-US" sz="1400" dirty="0">
              <a:solidFill>
                <a:schemeClr val="accent2">
                  <a:lumMod val="20000"/>
                  <a:lumOff val="80000"/>
                </a:schemeClr>
              </a:solidFill>
              <a:latin typeface="Arial" panose="020B0604020202020204" pitchFamily="34" charset="0"/>
              <a:cs typeface="Arial" panose="020B0604020202020204" pitchFamily="34" charset="0"/>
            </a:endParaRPr>
          </a:p>
        </p:txBody>
      </p:sp>
      <p:pic>
        <p:nvPicPr>
          <p:cNvPr id="334" name="Google Shape;334;p37"/>
          <p:cNvPicPr preferRelativeResize="0"/>
          <p:nvPr/>
        </p:nvPicPr>
        <p:blipFill rotWithShape="1">
          <a:blip r:embed="rId3">
            <a:alphaModFix/>
          </a:blip>
          <a:srcRect r="6164"/>
          <a:stretch/>
        </p:blipFill>
        <p:spPr>
          <a:xfrm flipH="1">
            <a:off x="4324816" y="99654"/>
            <a:ext cx="4252450" cy="4531650"/>
          </a:xfrm>
          <a:prstGeom prst="rect">
            <a:avLst/>
          </a:prstGeom>
          <a:noFill/>
          <a:ln>
            <a:noFill/>
          </a:ln>
        </p:spPr>
      </p:pic>
      <p:sp>
        <p:nvSpPr>
          <p:cNvPr id="5" name="Google Shape;150;p28"/>
          <p:cNvSpPr txBox="1">
            <a:spLocks/>
          </p:cNvSpPr>
          <p:nvPr/>
        </p:nvSpPr>
        <p:spPr>
          <a:xfrm>
            <a:off x="2431595" y="4713216"/>
            <a:ext cx="4019446" cy="3341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1pPr>
            <a:lvl2pPr marR="0" lvl="1"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2pPr>
            <a:lvl3pPr marR="0" lvl="2"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3pPr>
            <a:lvl4pPr marR="0" lvl="3"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4pPr>
            <a:lvl5pPr marR="0" lvl="4"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5pPr>
            <a:lvl6pPr marR="0" lvl="5"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6pPr>
            <a:lvl7pPr marR="0" lvl="6"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7pPr>
            <a:lvl8pPr marR="0" lvl="7"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8pPr>
            <a:lvl9pPr marR="0" lvl="8"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9pPr>
          </a:lstStyle>
          <a:p>
            <a:pPr>
              <a:buClr>
                <a:schemeClr val="dk1"/>
              </a:buClr>
              <a:buSzPts val="1100"/>
              <a:buFont typeface="Arial"/>
              <a:buNone/>
            </a:pPr>
            <a:r>
              <a:rPr lang="en-US" sz="1400" b="1" dirty="0" smtClean="0">
                <a:solidFill>
                  <a:schemeClr val="accent2">
                    <a:lumMod val="60000"/>
                    <a:lumOff val="40000"/>
                  </a:schemeClr>
                </a:solidFill>
              </a:rPr>
              <a:t>Womanium Quantum+AI Project 2024</a:t>
            </a:r>
            <a:endParaRPr lang="en-US" sz="1400" b="1" dirty="0">
              <a:solidFill>
                <a:schemeClr val="accent2">
                  <a:lumMod val="60000"/>
                  <a:lumOff val="40000"/>
                </a:schemeClr>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46"/>
          <p:cNvSpPr txBox="1">
            <a:spLocks noGrp="1"/>
          </p:cNvSpPr>
          <p:nvPr>
            <p:ph type="title"/>
          </p:nvPr>
        </p:nvSpPr>
        <p:spPr>
          <a:xfrm>
            <a:off x="5045874" y="1467059"/>
            <a:ext cx="3290251" cy="177205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dirty="0" smtClean="0">
                <a:solidFill>
                  <a:schemeClr val="accent1">
                    <a:lumMod val="60000"/>
                    <a:lumOff val="40000"/>
                  </a:schemeClr>
                </a:solidFill>
              </a:rPr>
              <a:t>Thank</a:t>
            </a:r>
            <a:br>
              <a:rPr lang="en" sz="6000" b="1" dirty="0" smtClean="0">
                <a:solidFill>
                  <a:schemeClr val="accent1">
                    <a:lumMod val="60000"/>
                    <a:lumOff val="40000"/>
                  </a:schemeClr>
                </a:solidFill>
              </a:rPr>
            </a:br>
            <a:r>
              <a:rPr lang="en" sz="6000" b="1" dirty="0" smtClean="0">
                <a:solidFill>
                  <a:schemeClr val="accent1">
                    <a:lumMod val="60000"/>
                    <a:lumOff val="40000"/>
                  </a:schemeClr>
                </a:solidFill>
              </a:rPr>
              <a:t>you </a:t>
            </a:r>
            <a:endParaRPr sz="6000" b="1" dirty="0">
              <a:solidFill>
                <a:schemeClr val="accent1">
                  <a:lumMod val="60000"/>
                  <a:lumOff val="40000"/>
                </a:schemeClr>
              </a:solidFill>
            </a:endParaRPr>
          </a:p>
        </p:txBody>
      </p:sp>
      <p:sp>
        <p:nvSpPr>
          <p:cNvPr id="447" name="Google Shape;447;p46"/>
          <p:cNvSpPr txBox="1"/>
          <p:nvPr/>
        </p:nvSpPr>
        <p:spPr>
          <a:xfrm>
            <a:off x="5240800" y="4177967"/>
            <a:ext cx="2900400" cy="2775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900" dirty="0">
                <a:solidFill>
                  <a:schemeClr val="lt1"/>
                </a:solidFill>
                <a:latin typeface="Bai Jamjuree"/>
                <a:ea typeface="Bai Jamjuree"/>
                <a:cs typeface="Bai Jamjuree"/>
                <a:sym typeface="Bai Jamjuree"/>
              </a:rPr>
              <a:t>Please keep this slide for attribution</a:t>
            </a:r>
            <a:endParaRPr sz="900" dirty="0">
              <a:solidFill>
                <a:schemeClr val="lt1"/>
              </a:solidFill>
              <a:latin typeface="Bai Jamjuree"/>
              <a:ea typeface="Bai Jamjuree"/>
              <a:cs typeface="Bai Jamjuree"/>
              <a:sym typeface="Bai Jamjuree"/>
            </a:endParaRPr>
          </a:p>
        </p:txBody>
      </p:sp>
      <p:pic>
        <p:nvPicPr>
          <p:cNvPr id="19" name="Google Shape;1119;p48"/>
          <p:cNvPicPr preferRelativeResize="0"/>
          <p:nvPr/>
        </p:nvPicPr>
        <p:blipFill>
          <a:blip r:embed="rId3">
            <a:alphaModFix/>
          </a:blip>
          <a:stretch>
            <a:fillRect/>
          </a:stretch>
        </p:blipFill>
        <p:spPr>
          <a:xfrm>
            <a:off x="743578" y="1205803"/>
            <a:ext cx="3993047" cy="2773176"/>
          </a:xfrm>
          <a:prstGeom prst="rect">
            <a:avLst/>
          </a:prstGeom>
          <a:noFill/>
          <a:ln>
            <a:noFill/>
          </a:ln>
        </p:spPr>
      </p:pic>
      <p:sp>
        <p:nvSpPr>
          <p:cNvPr id="20" name="Google Shape;150;p28"/>
          <p:cNvSpPr txBox="1">
            <a:spLocks/>
          </p:cNvSpPr>
          <p:nvPr/>
        </p:nvSpPr>
        <p:spPr>
          <a:xfrm>
            <a:off x="2431595" y="4713216"/>
            <a:ext cx="4019446" cy="3341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1pPr>
            <a:lvl2pPr marR="0" lvl="1"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2pPr>
            <a:lvl3pPr marR="0" lvl="2"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3pPr>
            <a:lvl4pPr marR="0" lvl="3"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4pPr>
            <a:lvl5pPr marR="0" lvl="4"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5pPr>
            <a:lvl6pPr marR="0" lvl="5"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6pPr>
            <a:lvl7pPr marR="0" lvl="6"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7pPr>
            <a:lvl8pPr marR="0" lvl="7"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8pPr>
            <a:lvl9pPr marR="0" lvl="8" algn="l" rtl="0">
              <a:lnSpc>
                <a:spcPct val="100000"/>
              </a:lnSpc>
              <a:spcBef>
                <a:spcPts val="0"/>
              </a:spcBef>
              <a:spcAft>
                <a:spcPts val="0"/>
              </a:spcAft>
              <a:buClr>
                <a:schemeClr val="lt1"/>
              </a:buClr>
              <a:buSzPts val="3100"/>
              <a:buFont typeface="Azeret Mono"/>
              <a:buNone/>
              <a:defRPr sz="3100" b="0" i="0" u="none" strike="noStrike" cap="none">
                <a:solidFill>
                  <a:schemeClr val="lt1"/>
                </a:solidFill>
                <a:latin typeface="Azeret Mono"/>
                <a:ea typeface="Azeret Mono"/>
                <a:cs typeface="Azeret Mono"/>
                <a:sym typeface="Azeret Mono"/>
              </a:defRPr>
            </a:lvl9pPr>
          </a:lstStyle>
          <a:p>
            <a:pPr>
              <a:buClr>
                <a:schemeClr val="dk1"/>
              </a:buClr>
              <a:buSzPts val="1100"/>
              <a:buFont typeface="Arial"/>
              <a:buNone/>
            </a:pPr>
            <a:r>
              <a:rPr lang="en-US" sz="1400" b="1" dirty="0" smtClean="0">
                <a:solidFill>
                  <a:schemeClr val="accent2">
                    <a:lumMod val="60000"/>
                    <a:lumOff val="40000"/>
                  </a:schemeClr>
                </a:solidFill>
              </a:rPr>
              <a:t>Womanium Quantum+AI Project 2024</a:t>
            </a:r>
            <a:endParaRPr lang="en-US" sz="1400" b="1" dirty="0">
              <a:solidFill>
                <a:schemeClr val="accent2">
                  <a:lumMod val="60000"/>
                  <a:lumOff val="40000"/>
                </a:schemeClr>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Electronic Project Proposal by Slidesgo">
  <a:themeElements>
    <a:clrScheme name="Simple Light">
      <a:dk1>
        <a:srgbClr val="080E3C"/>
      </a:dk1>
      <a:lt1>
        <a:srgbClr val="FFFFFF"/>
      </a:lt1>
      <a:dk2>
        <a:srgbClr val="131B60"/>
      </a:dk2>
      <a:lt2>
        <a:srgbClr val="252279"/>
      </a:lt2>
      <a:accent1>
        <a:srgbClr val="254E86"/>
      </a:accent1>
      <a:accent2>
        <a:srgbClr val="55ACFF"/>
      </a:accent2>
      <a:accent3>
        <a:srgbClr val="3DC7CF"/>
      </a:accent3>
      <a:accent4>
        <a:srgbClr val="53F0E7"/>
      </a:accent4>
      <a:accent5>
        <a:srgbClr val="5DFEF4"/>
      </a:accent5>
      <a:accent6>
        <a:srgbClr val="CA13D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292</Words>
  <Application>Microsoft Office PowerPoint</Application>
  <PresentationFormat>Affichage à l'écran (16:9)</PresentationFormat>
  <Paragraphs>37</Paragraphs>
  <Slides>5</Slides>
  <Notes>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5</vt:i4>
      </vt:variant>
    </vt:vector>
  </HeadingPairs>
  <TitlesOfParts>
    <vt:vector size="12" baseType="lpstr">
      <vt:lpstr>Arial</vt:lpstr>
      <vt:lpstr>Azeret Mono</vt:lpstr>
      <vt:lpstr>Nunito Light</vt:lpstr>
      <vt:lpstr>Bai Jamjuree</vt:lpstr>
      <vt:lpstr>Open Sans</vt:lpstr>
      <vt:lpstr>Elephant</vt:lpstr>
      <vt:lpstr>Electronic Project Proposal by Slidesgo</vt:lpstr>
      <vt:lpstr>Quantum+AI Climate Project          2024</vt:lpstr>
      <vt:lpstr>Problem Statement</vt:lpstr>
      <vt:lpstr>Suggested Solution</vt:lpstr>
      <vt:lpstr>Future Scope and additional notes </vt:lpstr>
      <vt:lpstr>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Quantum+AI Climate Project          2024</dc:title>
  <cp:lastModifiedBy>HP</cp:lastModifiedBy>
  <cp:revision>12</cp:revision>
  <dcterms:modified xsi:type="dcterms:W3CDTF">2024-08-09T23:32:27Z</dcterms:modified>
</cp:coreProperties>
</file>